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51"/>
  </p:notesMasterIdLst>
  <p:handoutMasterIdLst>
    <p:handoutMasterId r:id="rId52"/>
  </p:handoutMasterIdLst>
  <p:sldIdLst>
    <p:sldId id="256" r:id="rId2"/>
    <p:sldId id="877" r:id="rId3"/>
    <p:sldId id="880" r:id="rId4"/>
    <p:sldId id="879" r:id="rId5"/>
    <p:sldId id="881" r:id="rId6"/>
    <p:sldId id="882" r:id="rId7"/>
    <p:sldId id="883" r:id="rId8"/>
    <p:sldId id="884" r:id="rId9"/>
    <p:sldId id="885" r:id="rId10"/>
    <p:sldId id="886" r:id="rId11"/>
    <p:sldId id="887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8" r:id="rId32"/>
    <p:sldId id="909" r:id="rId33"/>
    <p:sldId id="910" r:id="rId34"/>
    <p:sldId id="911" r:id="rId35"/>
    <p:sldId id="912" r:id="rId36"/>
    <p:sldId id="913" r:id="rId37"/>
    <p:sldId id="914" r:id="rId38"/>
    <p:sldId id="915" r:id="rId39"/>
    <p:sldId id="916" r:id="rId40"/>
    <p:sldId id="917" r:id="rId41"/>
    <p:sldId id="918" r:id="rId42"/>
    <p:sldId id="919" r:id="rId43"/>
    <p:sldId id="920" r:id="rId44"/>
    <p:sldId id="921" r:id="rId45"/>
    <p:sldId id="922" r:id="rId46"/>
    <p:sldId id="923" r:id="rId47"/>
    <p:sldId id="924" r:id="rId48"/>
    <p:sldId id="925" r:id="rId49"/>
    <p:sldId id="275" r:id="rId50"/>
  </p:sldIdLst>
  <p:sldSz cx="6858000" cy="5143500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3429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6858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0287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371600" algn="l" rtl="0" fontAlgn="base" latinLnBrk="1">
      <a:spcBef>
        <a:spcPct val="0"/>
      </a:spcBef>
      <a:spcAft>
        <a:spcPct val="0"/>
      </a:spcAft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17145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0574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24003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2743200" algn="l" defTabSz="685800" rtl="0" eaLnBrk="1" latinLnBrk="1" hangingPunct="1">
      <a:defRPr kumimoji="1" sz="15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0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7CE"/>
    <a:srgbClr val="5A8DDC"/>
    <a:srgbClr val="009994"/>
    <a:srgbClr val="AE4225"/>
    <a:srgbClr val="B14922"/>
    <a:srgbClr val="DB99B7"/>
    <a:srgbClr val="D6E2F6"/>
    <a:srgbClr val="AA3C6E"/>
    <a:srgbClr val="191E70"/>
    <a:srgbClr val="191D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 varScale="1">
        <p:scale>
          <a:sx n="125" d="100"/>
          <a:sy n="125" d="100"/>
        </p:scale>
        <p:origin x="2244" y="90"/>
      </p:cViewPr>
      <p:guideLst>
        <p:guide orient="horz" pos="1620"/>
        <p:guide pos="2088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2022-03-14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rtl="0" eaLnBrk="0" fontAlgn="base" latinLnBrk="1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0275" y="741363"/>
            <a:ext cx="4937125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2020"/>
          <a:stretch/>
        </p:blipFill>
        <p:spPr bwMode="auto">
          <a:xfrm>
            <a:off x="1653826" y="51471"/>
            <a:ext cx="3486959" cy="34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11"/>
          <p:cNvSpPr>
            <a:spLocks noChangeArrowheads="1"/>
          </p:cNvSpPr>
          <p:nvPr userDrawn="1"/>
        </p:nvSpPr>
        <p:spPr bwMode="ltGray">
          <a:xfrm>
            <a:off x="854870" y="4198382"/>
            <a:ext cx="5353050" cy="400050"/>
          </a:xfrm>
          <a:prstGeom prst="roundRect">
            <a:avLst>
              <a:gd name="adj" fmla="val 16667"/>
            </a:avLst>
          </a:prstGeom>
          <a:solidFill>
            <a:srgbClr val="009994"/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 sz="1500"/>
          </a:p>
        </p:txBody>
      </p:sp>
      <p:sp>
        <p:nvSpPr>
          <p:cNvPr id="12" name="TextBox 19"/>
          <p:cNvSpPr txBox="1">
            <a:spLocks noChangeArrowheads="1"/>
          </p:cNvSpPr>
          <p:nvPr userDrawn="1"/>
        </p:nvSpPr>
        <p:spPr bwMode="auto">
          <a:xfrm>
            <a:off x="1653826" y="4229101"/>
            <a:ext cx="375513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50" b="1" dirty="0">
                <a:solidFill>
                  <a:schemeClr val="bg1"/>
                </a:solidFill>
                <a:latin typeface="+mj-ea"/>
                <a:ea typeface="+mj-ea"/>
              </a:rPr>
              <a:t>자바스크립트 프로그래밍 입문 </a:t>
            </a:r>
            <a:r>
              <a:rPr lang="en-US" altLang="ko-KR" sz="1350" b="1" dirty="0">
                <a:solidFill>
                  <a:schemeClr val="bg1"/>
                </a:solidFill>
                <a:latin typeface="+mj-ea"/>
                <a:ea typeface="+mj-ea"/>
              </a:rPr>
              <a:t>(2</a:t>
            </a:r>
            <a:r>
              <a:rPr lang="ko-KR" altLang="en-US" sz="1350" b="1" dirty="0">
                <a:solidFill>
                  <a:schemeClr val="bg1"/>
                </a:solidFill>
                <a:latin typeface="+mj-ea"/>
                <a:ea typeface="+mj-ea"/>
              </a:rPr>
              <a:t>판</a:t>
            </a:r>
            <a:r>
              <a:rPr lang="en-US" altLang="ko-KR" sz="1350" b="1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3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05265" y="4857750"/>
            <a:ext cx="921544" cy="192882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ctrTitle"/>
          </p:nvPr>
        </p:nvSpPr>
        <p:spPr>
          <a:xfrm>
            <a:off x="2510899" y="3461475"/>
            <a:ext cx="3520181" cy="718354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rgbClr val="4F81BD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8"/>
          <p:cNvSpPr txBox="1">
            <a:spLocks/>
          </p:cNvSpPr>
          <p:nvPr userDrawn="1"/>
        </p:nvSpPr>
        <p:spPr bwMode="auto">
          <a:xfrm>
            <a:off x="170260" y="70248"/>
            <a:ext cx="4629150" cy="422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1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1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내용 개체 틀 5"/>
          <p:cNvSpPr>
            <a:spLocks noGrp="1"/>
          </p:cNvSpPr>
          <p:nvPr>
            <p:ph sz="quarter" idx="10"/>
          </p:nvPr>
        </p:nvSpPr>
        <p:spPr>
          <a:xfrm>
            <a:off x="197577" y="762545"/>
            <a:ext cx="6426000" cy="405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0" marR="0" indent="0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5A8DDC"/>
              </a:buClr>
              <a:buSzTx/>
              <a:buFontTx/>
              <a:buNone/>
              <a:tabLst/>
              <a:defRPr sz="165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267884" marR="0" indent="0" algn="l" defTabSz="685784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Tx/>
              <a:buNone/>
              <a:tabLst/>
              <a:defRPr sz="1350">
                <a:latin typeface="+mn-ea"/>
                <a:ea typeface="+mn-ea"/>
              </a:defRPr>
            </a:lvl2pPr>
            <a:lvl3pPr marL="607204" marR="0" indent="-13691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257169" marR="0" lvl="0" indent="-25716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5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404803" marR="0" lvl="1" indent="-13691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4"/>
          <p:cNvSpPr>
            <a:spLocks noGrp="1"/>
          </p:cNvSpPr>
          <p:nvPr>
            <p:ph sz="quarter" idx="10"/>
          </p:nvPr>
        </p:nvSpPr>
        <p:spPr>
          <a:xfrm>
            <a:off x="171450" y="698864"/>
            <a:ext cx="6515100" cy="4286250"/>
          </a:xfrm>
          <a:prstGeom prst="rect">
            <a:avLst/>
          </a:prstGeom>
        </p:spPr>
        <p:txBody>
          <a:bodyPr/>
          <a:lstStyle>
            <a:lvl1pPr marL="257169" marR="0" indent="-257169" algn="l" defTabSz="685784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75"/>
              </a:spcAft>
              <a:buClr>
                <a:srgbClr val="5A8DDC"/>
              </a:buClr>
              <a:buSzTx/>
              <a:buFont typeface="맑은 고딕" pitchFamily="50" charset="-127"/>
              <a:buChar char="■"/>
              <a:tabLst/>
              <a:defRPr sz="1800"/>
            </a:lvl1pPr>
            <a:lvl2pPr marL="404803" marR="0" indent="-136919" algn="l" defTabSz="685784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75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600"/>
            </a:lvl2pPr>
            <a:lvl3pPr marL="540530" marR="0" indent="-139300" algn="l" defTabSz="685784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75"/>
              </a:spcAft>
              <a:buClr>
                <a:srgbClr val="ADB9AD"/>
              </a:buClr>
              <a:buSzTx/>
              <a:buFontTx/>
              <a:buChar char="•"/>
              <a:tabLst/>
              <a:defRPr sz="1600"/>
            </a:lvl3pPr>
            <a:lvl4pPr marL="673877" indent="-133347">
              <a:buClr>
                <a:schemeClr val="bg1"/>
              </a:buClr>
              <a:buSzPct val="90000"/>
              <a:buFont typeface="Arial" panose="020B0604020202020204" pitchFamily="34" charset="0"/>
              <a:buChar char="−"/>
              <a:tabLst>
                <a:tab pos="673877" algn="l"/>
              </a:tabLst>
              <a:defRPr sz="1600" b="0">
                <a:latin typeface="맑은 고딕" pitchFamily="50" charset="-127"/>
                <a:ea typeface="맑은 고딕" pitchFamily="50" charset="-127"/>
              </a:defRPr>
            </a:lvl4pPr>
            <a:lvl5pPr>
              <a:defRPr sz="900"/>
            </a:lvl5pPr>
          </a:lstStyle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70262" y="61915"/>
            <a:ext cx="5669756" cy="4321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KDY\Desktop\자바스크립트 2판\강의교안\표지-1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29" t="33366" r="13639" b="51325"/>
          <a:stretch/>
        </p:blipFill>
        <p:spPr bwMode="auto">
          <a:xfrm>
            <a:off x="4235746" y="2283720"/>
            <a:ext cx="1326439" cy="184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KDY\Desktop\자바스크립트 2판\강의교안\표지2-1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6" t="23546" r="18331" b="49042"/>
          <a:stretch/>
        </p:blipFill>
        <p:spPr bwMode="auto">
          <a:xfrm>
            <a:off x="1876332" y="909548"/>
            <a:ext cx="3022633" cy="321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8"/>
          <p:cNvSpPr>
            <a:spLocks noChangeArrowheads="1"/>
          </p:cNvSpPr>
          <p:nvPr userDrawn="1"/>
        </p:nvSpPr>
        <p:spPr bwMode="auto">
          <a:xfrm>
            <a:off x="6075295" y="4887516"/>
            <a:ext cx="725556" cy="198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05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050" dirty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/49</a:t>
            </a:r>
          </a:p>
        </p:txBody>
      </p:sp>
      <p:sp>
        <p:nvSpPr>
          <p:cNvPr id="13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171450" y="698897"/>
            <a:ext cx="65151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endParaRPr lang="en-US" altLang="ko-KR" dirty="0"/>
          </a:p>
        </p:txBody>
      </p:sp>
      <p:sp>
        <p:nvSpPr>
          <p:cNvPr id="14" name="제목 개체 틀 23"/>
          <p:cNvSpPr>
            <a:spLocks noGrp="1"/>
          </p:cNvSpPr>
          <p:nvPr>
            <p:ph type="title"/>
          </p:nvPr>
        </p:nvSpPr>
        <p:spPr bwMode="auto">
          <a:xfrm>
            <a:off x="170262" y="61915"/>
            <a:ext cx="5669756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5" name="Freeform 126"/>
          <p:cNvSpPr>
            <a:spLocks/>
          </p:cNvSpPr>
          <p:nvPr userDrawn="1"/>
        </p:nvSpPr>
        <p:spPr bwMode="gray">
          <a:xfrm>
            <a:off x="-9525" y="257176"/>
            <a:ext cx="4524375" cy="509588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 sz="1500"/>
          </a:p>
        </p:txBody>
      </p:sp>
      <p:sp>
        <p:nvSpPr>
          <p:cNvPr id="16" name="Rectangle 193"/>
          <p:cNvSpPr>
            <a:spLocks noChangeArrowheads="1"/>
          </p:cNvSpPr>
          <p:nvPr userDrawn="1"/>
        </p:nvSpPr>
        <p:spPr bwMode="gray">
          <a:xfrm>
            <a:off x="169816" y="501532"/>
            <a:ext cx="1756205" cy="98822"/>
          </a:xfrm>
          <a:prstGeom prst="rect">
            <a:avLst/>
          </a:prstGeom>
          <a:solidFill>
            <a:schemeClr val="accent3"/>
          </a:solidFill>
          <a:ln w="9525">
            <a:solidFill>
              <a:srgbClr val="FFFFD5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 sz="1350">
              <a:solidFill>
                <a:srgbClr val="000000"/>
              </a:solidFill>
              <a:latin typeface="Arial" charset="0"/>
              <a:ea typeface="굴림" charset="-127"/>
            </a:endParaRPr>
          </a:p>
        </p:txBody>
      </p:sp>
      <p:sp>
        <p:nvSpPr>
          <p:cNvPr id="17" name="Line 194"/>
          <p:cNvSpPr>
            <a:spLocks noChangeShapeType="1"/>
          </p:cNvSpPr>
          <p:nvPr userDrawn="1"/>
        </p:nvSpPr>
        <p:spPr bwMode="gray">
          <a:xfrm>
            <a:off x="169816" y="594019"/>
            <a:ext cx="6506693" cy="0"/>
          </a:xfrm>
          <a:prstGeom prst="line">
            <a:avLst/>
          </a:prstGeom>
          <a:ln>
            <a:solidFill>
              <a:srgbClr val="191E70"/>
            </a:solidFill>
            <a:headEnd/>
            <a:tailEnd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latinLnBrk="0">
              <a:defRPr/>
            </a:pPr>
            <a:endParaRPr kumimoji="0" lang="ko-KR" altLang="en-US" sz="135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1463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1575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257175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514350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771525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028700" algn="l" rtl="0" eaLnBrk="1" fontAlgn="base" latinLnBrk="1" hangingPunct="1">
        <a:spcBef>
          <a:spcPct val="0"/>
        </a:spcBef>
        <a:spcAft>
          <a:spcPct val="0"/>
        </a:spcAft>
        <a:defRPr sz="135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192881" indent="-192881" algn="l" rtl="0" eaLnBrk="0" fontAlgn="base" latinLnBrk="1" hangingPunct="0">
        <a:spcBef>
          <a:spcPct val="20000"/>
        </a:spcBef>
        <a:spcAft>
          <a:spcPts val="56"/>
        </a:spcAft>
        <a:buClr>
          <a:srgbClr val="5A8DDC"/>
        </a:buClr>
        <a:buFont typeface="Wingdings" panose="05000000000000000000" pitchFamily="2" charset="2"/>
        <a:buChar char="v"/>
        <a:defRPr sz="1238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303610" indent="-102692" algn="l" rtl="0" eaLnBrk="0" fontAlgn="base" latinLnBrk="1" hangingPunct="0">
        <a:spcBef>
          <a:spcPct val="20000"/>
        </a:spcBef>
        <a:spcAft>
          <a:spcPts val="56"/>
        </a:spcAft>
        <a:buClr>
          <a:srgbClr val="B1AE6B"/>
        </a:buClr>
        <a:buFont typeface="Wingdings" panose="05000000000000000000" pitchFamily="2" charset="2"/>
        <a:buChar char="§"/>
        <a:defRPr sz="1069" kern="1200">
          <a:solidFill>
            <a:schemeClr val="tx1"/>
          </a:solidFill>
          <a:latin typeface="+mn-ea"/>
          <a:ea typeface="+mn-ea"/>
          <a:cs typeface="+mn-cs"/>
        </a:defRPr>
      </a:lvl2pPr>
      <a:lvl3pPr marL="405408" indent="-104478" algn="l" rtl="0" eaLnBrk="0" fontAlgn="base" latinLnBrk="1" hangingPunct="0">
        <a:spcBef>
          <a:spcPct val="20000"/>
        </a:spcBef>
        <a:spcAft>
          <a:spcPts val="56"/>
        </a:spcAft>
        <a:buClr>
          <a:srgbClr val="ADB9AD"/>
        </a:buClr>
        <a:buChar char="•"/>
        <a:defRPr sz="956" kern="1200">
          <a:solidFill>
            <a:schemeClr val="tx1"/>
          </a:solidFill>
          <a:latin typeface="+mn-ea"/>
          <a:ea typeface="+mn-ea"/>
          <a:cs typeface="+mn-cs"/>
        </a:defRPr>
      </a:lvl3pPr>
      <a:lvl4pPr marL="653654" indent="-150019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1157288" indent="-128588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141446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제목 5"/>
          <p:cNvSpPr>
            <a:spLocks noGrp="1"/>
          </p:cNvSpPr>
          <p:nvPr>
            <p:ph type="ctrTitle"/>
          </p:nvPr>
        </p:nvSpPr>
        <p:spPr>
          <a:xfrm>
            <a:off x="2510899" y="3579862"/>
            <a:ext cx="3520181" cy="538766"/>
          </a:xfrm>
        </p:spPr>
        <p:txBody>
          <a:bodyPr/>
          <a:lstStyle/>
          <a:p>
            <a:r>
              <a:rPr lang="en-US" altLang="ko-KR"/>
              <a:t>Node.js </a:t>
            </a:r>
            <a:r>
              <a:rPr lang="ko-KR" altLang="en-US"/>
              <a:t>기본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790" y="3543059"/>
            <a:ext cx="1188132" cy="49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 dirty="0"/>
              <a:t>Node.js</a:t>
            </a:r>
            <a:r>
              <a:rPr lang="ko-KR" altLang="en-US" dirty="0"/>
              <a:t>가 제공하는 객체의 이벤트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https://nodejs.org/en/docs/</a:t>
            </a:r>
          </a:p>
          <a:p>
            <a:pPr lvl="2"/>
            <a:r>
              <a:rPr lang="en-US" altLang="ko-KR" dirty="0"/>
              <a:t>process </a:t>
            </a:r>
            <a:r>
              <a:rPr lang="ko-KR" altLang="en-US" dirty="0"/>
              <a:t>객체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https://nodejs.org/dist/latest-v6.x/docs/api/process.html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990757"/>
            <a:ext cx="4792278" cy="299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602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이벤트 매개 변수 </a:t>
            </a:r>
            <a:r>
              <a:rPr lang="en-US" altLang="ko-KR"/>
              <a:t>: </a:t>
            </a:r>
            <a:r>
              <a:rPr lang="ko-KR" altLang="en-US"/>
              <a:t>이벤트 핸들러의 매개 변수로 전달되는 매개 변수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" y="1395010"/>
            <a:ext cx="3345763" cy="1464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43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9-4] </a:t>
            </a:r>
            <a:r>
              <a:rPr lang="ko-KR" altLang="en-US"/>
              <a:t>이벤트 매개 변수</a:t>
            </a:r>
            <a:endParaRPr lang="en-US" altLang="ko-KR"/>
          </a:p>
          <a:p>
            <a:pPr lvl="2"/>
            <a:r>
              <a:rPr lang="en-US" altLang="ko-KR"/>
              <a:t>exit </a:t>
            </a:r>
            <a:r>
              <a:rPr lang="ko-KR" altLang="en-US"/>
              <a:t>이벤트와 </a:t>
            </a:r>
            <a:r>
              <a:rPr lang="en-US" altLang="ko-KR"/>
              <a:t>uncaughtException </a:t>
            </a:r>
            <a:r>
              <a:rPr lang="ko-KR" altLang="en-US"/>
              <a:t>이벤트의 이벤트 매개 변수를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00FA491-3443-420E-8AE2-3CD141972799}"/>
              </a:ext>
            </a:extLst>
          </p:cNvPr>
          <p:cNvGrpSpPr/>
          <p:nvPr/>
        </p:nvGrpSpPr>
        <p:grpSpPr>
          <a:xfrm>
            <a:off x="1503663" y="1723336"/>
            <a:ext cx="3850673" cy="3333871"/>
            <a:chOff x="170261" y="1614143"/>
            <a:chExt cx="3850673" cy="333387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261" y="1614143"/>
              <a:ext cx="3816765" cy="2973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8C1F6A5E-B593-424A-8438-B38C79A73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32" y="4539546"/>
              <a:ext cx="3815602" cy="408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120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os </a:t>
            </a:r>
            <a:r>
              <a:rPr lang="ko-KR" altLang="en-US"/>
              <a:t>모듈 사용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os </a:t>
            </a:r>
            <a:r>
              <a:rPr lang="ko-KR" altLang="en-US"/>
              <a:t>모듈 추출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134122"/>
            <a:ext cx="4988718" cy="100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7" y="2787774"/>
            <a:ext cx="4988719" cy="90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11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8FB6C0B-B013-43F6-BCBA-D3B81DE88B22}"/>
              </a:ext>
            </a:extLst>
          </p:cNvPr>
          <p:cNvGrpSpPr/>
          <p:nvPr/>
        </p:nvGrpSpPr>
        <p:grpSpPr>
          <a:xfrm>
            <a:off x="1377825" y="987574"/>
            <a:ext cx="4102349" cy="3456384"/>
            <a:chOff x="423638" y="1288906"/>
            <a:chExt cx="3382269" cy="28670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92" y="1288906"/>
              <a:ext cx="3363515" cy="87435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38" y="2081627"/>
              <a:ext cx="3381895" cy="20742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606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9-5] os </a:t>
            </a:r>
            <a:r>
              <a:rPr lang="ko-KR" altLang="en-US"/>
              <a:t>모듈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203598"/>
            <a:ext cx="4896544" cy="345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9891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</a:t>
            </a:r>
            <a:r>
              <a:rPr lang="ko-KR" altLang="en-US"/>
              <a:t> </a:t>
            </a:r>
            <a:r>
              <a:rPr lang="en-US" altLang="ko-KR"/>
              <a:t>os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2" y="915566"/>
            <a:ext cx="4392488" cy="386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19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23" y="946878"/>
            <a:ext cx="4142168" cy="913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06" y="3138814"/>
            <a:ext cx="4050804" cy="112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842" y="2096336"/>
            <a:ext cx="4199177" cy="80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91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9-6] url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en-US" altLang="ko-KR"/>
              <a:t>url </a:t>
            </a:r>
            <a:r>
              <a:rPr lang="ko-KR" altLang="en-US"/>
              <a:t>모듈을 추출하고</a:t>
            </a:r>
            <a:r>
              <a:rPr lang="en-US" altLang="ko-KR"/>
              <a:t>, parse( ) </a:t>
            </a:r>
            <a:r>
              <a:rPr lang="ko-KR" altLang="en-US"/>
              <a:t>메소드를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</a:t>
            </a:r>
            <a:r>
              <a:rPr lang="ko-KR" altLang="en-US"/>
              <a:t> </a:t>
            </a:r>
            <a:r>
              <a:rPr lang="en-US" altLang="ko-KR"/>
              <a:t>url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7" y="1445746"/>
            <a:ext cx="4312633" cy="166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844" y="2679763"/>
            <a:ext cx="3882976" cy="2305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839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7144" y="771550"/>
            <a:ext cx="4223712" cy="2692846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33" y="3741834"/>
            <a:ext cx="5787134" cy="111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7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  <a:endParaRPr lang="en-US" altLang="ko-KR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</a:t>
            </a:r>
            <a:r>
              <a:rPr lang="ko-KR" altLang="en-US" sz="1600" dirty="0"/>
              <a:t>의 전역 변수를 익힙니다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 </a:t>
            </a:r>
            <a:r>
              <a:rPr lang="ko-KR" altLang="en-US" sz="1600" dirty="0"/>
              <a:t>문서를 보는 방법을 익힙니다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 </a:t>
            </a:r>
            <a:r>
              <a:rPr lang="ko-KR" altLang="en-US" sz="1600" dirty="0"/>
              <a:t>모듈의 동기 메소드를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npm(Node.js Package Manager)</a:t>
            </a:r>
            <a:r>
              <a:rPr lang="ko-KR" altLang="en-US" sz="1600" dirty="0"/>
              <a:t>으로 외부 모듈을 설치하는 방법을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Node.js</a:t>
            </a:r>
            <a:r>
              <a:rPr lang="ko-KR" altLang="en-US" sz="1600" dirty="0"/>
              <a:t>의 외부 모듈을 사용하는 방법을 이해합니다</a:t>
            </a:r>
            <a:r>
              <a:rPr lang="en-US" altLang="ko-KR" sz="1600" dirty="0"/>
              <a:t>.</a:t>
            </a:r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템플릿 엔진이 무엇인지 이해합니다</a:t>
            </a:r>
            <a:r>
              <a:rPr lang="en-US" altLang="ko-KR" sz="160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읽기</a:t>
            </a:r>
            <a:endParaRPr lang="en-US" altLang="ko-KR"/>
          </a:p>
          <a:p>
            <a:pPr lvl="1"/>
            <a:r>
              <a:rPr lang="ko-KR" altLang="en-US"/>
              <a:t>실행할 자바스크립트 파일이 있는 폴더에 </a:t>
            </a:r>
            <a:r>
              <a:rPr lang="en-US" altLang="ko-KR"/>
              <a:t>textfile.txt </a:t>
            </a:r>
            <a:r>
              <a:rPr lang="ko-KR" altLang="en-US"/>
              <a:t>이름의 파일을 생성</a:t>
            </a:r>
            <a:endParaRPr lang="en-US" altLang="ko-KR"/>
          </a:p>
          <a:p>
            <a:pPr lvl="2"/>
            <a:r>
              <a:rPr lang="en-US" altLang="ko-KR"/>
              <a:t>textfile.txt </a:t>
            </a:r>
            <a:r>
              <a:rPr lang="ko-KR" altLang="en-US"/>
              <a:t>파일에는 간단한 문자열 ‘</a:t>
            </a:r>
            <a:r>
              <a:rPr lang="en-US" altLang="ko-KR"/>
              <a:t>This is a textfile.txt’</a:t>
            </a:r>
            <a:r>
              <a:rPr lang="ko-KR" altLang="en-US"/>
              <a:t>를 입력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079822"/>
            <a:ext cx="1565772" cy="117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3455715"/>
            <a:ext cx="4468099" cy="1176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657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9-7] </a:t>
            </a:r>
            <a:r>
              <a:rPr lang="ko-KR" altLang="en-US"/>
              <a:t>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fs.readFileSync( ) </a:t>
            </a:r>
            <a:r>
              <a:rPr lang="ko-KR" altLang="en-US"/>
              <a:t>메소드를 사용해 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84" y="1563638"/>
            <a:ext cx="511181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13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9-8] </a:t>
            </a:r>
            <a:r>
              <a:rPr lang="ko-KR" altLang="en-US"/>
              <a:t>비동기적으로 파일 읽어 들이기</a:t>
            </a:r>
            <a:endParaRPr lang="en-US" altLang="ko-KR"/>
          </a:p>
          <a:p>
            <a:pPr lvl="2"/>
            <a:r>
              <a:rPr lang="en-US" altLang="ko-KR"/>
              <a:t>fs.readFile ( ) </a:t>
            </a:r>
            <a:r>
              <a:rPr lang="ko-KR" altLang="en-US"/>
              <a:t>메소드를 사용해 비동기적으로 파일을 읽음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7E8D7B4-0792-43C4-92B8-4AB329D4F968}"/>
              </a:ext>
            </a:extLst>
          </p:cNvPr>
          <p:cNvGrpSpPr/>
          <p:nvPr/>
        </p:nvGrpSpPr>
        <p:grpSpPr>
          <a:xfrm>
            <a:off x="692696" y="1563638"/>
            <a:ext cx="5400600" cy="2376264"/>
            <a:chOff x="674694" y="1707654"/>
            <a:chExt cx="5243513" cy="2193132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94" y="1707654"/>
              <a:ext cx="5243513" cy="771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695" y="2479180"/>
              <a:ext cx="5222081" cy="14216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572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동기와 </a:t>
            </a:r>
            <a:r>
              <a:rPr lang="ko-KR" altLang="en-US" dirty="0" err="1"/>
              <a:t>비동기의</a:t>
            </a:r>
            <a:r>
              <a:rPr lang="ko-KR" altLang="en-US" dirty="0"/>
              <a:t> 실행 결과는 같지만 내부 실행 구조는 다름</a:t>
            </a:r>
            <a:endParaRPr lang="en-US" altLang="ko-KR" dirty="0"/>
          </a:p>
          <a:p>
            <a:pPr lvl="2"/>
            <a:r>
              <a:rPr lang="ko-KR" altLang="en-US" dirty="0"/>
              <a:t>동기적으로 파일을 읽어 들일 때 코드 순서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파일의 크기가 굉장히 크다면 ②에서 ③</a:t>
            </a:r>
            <a:r>
              <a:rPr lang="ko-KR" altLang="en-US" dirty="0" err="1"/>
              <a:t>으로</a:t>
            </a:r>
            <a:r>
              <a:rPr lang="ko-KR" altLang="en-US" dirty="0"/>
              <a:t> 이동할 때 코드가 정지할 가능성이 있음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문제를 해결을 위해 </a:t>
            </a:r>
            <a:r>
              <a:rPr lang="ko-KR" altLang="en-US" dirty="0" err="1"/>
              <a:t>쓰레드</a:t>
            </a:r>
            <a:r>
              <a:rPr lang="ko-KR" altLang="en-US" dirty="0"/>
              <a:t> 기능을 사용해야 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en-US" altLang="ko-KR" dirty="0"/>
              <a:t>Node.js</a:t>
            </a:r>
            <a:r>
              <a:rPr lang="ko-KR" altLang="en-US" dirty="0"/>
              <a:t>에는 </a:t>
            </a:r>
            <a:r>
              <a:rPr lang="ko-KR" altLang="en-US" dirty="0" err="1"/>
              <a:t>쓰레드의</a:t>
            </a:r>
            <a:r>
              <a:rPr lang="ko-KR" altLang="en-US" dirty="0"/>
              <a:t> 기본 이념이 들어 있음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491630"/>
            <a:ext cx="486522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934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비동기적으로 구성된 코드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②에서 ③</a:t>
            </a:r>
            <a:r>
              <a:rPr lang="ko-KR" altLang="en-US" dirty="0" err="1"/>
              <a:t>으로</a:t>
            </a:r>
            <a:r>
              <a:rPr lang="ko-KR" altLang="en-US" dirty="0"/>
              <a:t> 이동하는 시간이 </a:t>
            </a:r>
            <a:r>
              <a:rPr lang="en-US" altLang="ko-KR" dirty="0"/>
              <a:t>0</a:t>
            </a:r>
            <a:r>
              <a:rPr lang="ko-KR" altLang="en-US" dirty="0"/>
              <a:t>초에 가까움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코드는 진행하고 </a:t>
            </a:r>
            <a:r>
              <a:rPr lang="en-US" altLang="ko-KR" dirty="0"/>
              <a:t>Node.js</a:t>
            </a:r>
            <a:r>
              <a:rPr lang="ko-KR" altLang="en-US" dirty="0"/>
              <a:t>의 </a:t>
            </a:r>
            <a:r>
              <a:rPr lang="ko-KR" altLang="en-US" dirty="0" err="1"/>
              <a:t>뒷단에서</a:t>
            </a:r>
            <a:r>
              <a:rPr lang="ko-KR" altLang="en-US" dirty="0"/>
              <a:t> 파일을 읽어 들이는 처리가 수행됨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/>
              <a:t>이러한 </a:t>
            </a:r>
            <a:r>
              <a:rPr lang="ko-KR" altLang="en-US" dirty="0" err="1"/>
              <a:t>뒷단에서</a:t>
            </a:r>
            <a:r>
              <a:rPr lang="ko-KR" altLang="en-US" dirty="0"/>
              <a:t> 처리가 모두 끝나면</a:t>
            </a:r>
            <a:r>
              <a:rPr lang="en-US" altLang="ko-KR" dirty="0"/>
              <a:t>, </a:t>
            </a:r>
            <a:r>
              <a:rPr lang="ko-KR" altLang="en-US" dirty="0"/>
              <a:t>그때 </a:t>
            </a:r>
            <a:r>
              <a:rPr lang="ko-KR" altLang="en-US" dirty="0" err="1"/>
              <a:t>콜백</a:t>
            </a:r>
            <a:r>
              <a:rPr lang="ko-KR" altLang="en-US" dirty="0"/>
              <a:t> 함수 부분을 실행함</a:t>
            </a:r>
            <a:endParaRPr lang="en-US" altLang="ko-KR" dirty="0"/>
          </a:p>
          <a:p>
            <a:pPr lvl="3">
              <a:buClr>
                <a:schemeClr val="accent3"/>
              </a:buClr>
            </a:pPr>
            <a:r>
              <a:rPr lang="ko-KR" altLang="en-US" dirty="0" err="1"/>
              <a:t>콜백</a:t>
            </a:r>
            <a:r>
              <a:rPr lang="ko-KR" altLang="en-US" dirty="0"/>
              <a:t> 함수의 첫 번째 매개 변수는 </a:t>
            </a:r>
            <a:r>
              <a:rPr lang="ko-KR" altLang="en-US" dirty="0" err="1"/>
              <a:t>오류객체이고</a:t>
            </a:r>
            <a:r>
              <a:rPr lang="ko-KR" altLang="en-US" dirty="0"/>
              <a:t> 두 번째 매개 변수가 원하는 값임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1131590"/>
            <a:ext cx="4176464" cy="195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76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비동기 처리의 장점</a:t>
            </a:r>
            <a:endParaRPr lang="en-US" altLang="ko-KR" dirty="0"/>
          </a:p>
          <a:p>
            <a:pPr lvl="2"/>
            <a:r>
              <a:rPr lang="ko-KR" altLang="en-US" dirty="0"/>
              <a:t>웹 서버를 </a:t>
            </a:r>
            <a:r>
              <a:rPr lang="en-US" altLang="ko-KR" dirty="0"/>
              <a:t>C++ </a:t>
            </a:r>
            <a:r>
              <a:rPr lang="ko-KR" altLang="en-US" dirty="0"/>
              <a:t>프로그래밍 언어로 만들면 무척 빠르지만</a:t>
            </a:r>
            <a:r>
              <a:rPr lang="en-US" altLang="ko-KR" dirty="0"/>
              <a:t>, </a:t>
            </a:r>
            <a:r>
              <a:rPr lang="ko-KR" altLang="en-US" dirty="0"/>
              <a:t>개발과 유지 보수는 어려움</a:t>
            </a:r>
            <a:endParaRPr lang="en-US" altLang="ko-KR" dirty="0"/>
          </a:p>
          <a:p>
            <a:pPr lvl="2"/>
            <a:r>
              <a:rPr lang="ko-KR" altLang="en-US" dirty="0"/>
              <a:t>전 세계 웹 서비스 기업</a:t>
            </a:r>
            <a:r>
              <a:rPr lang="en-US" altLang="ko-KR" dirty="0"/>
              <a:t>(</a:t>
            </a:r>
            <a:r>
              <a:rPr lang="ko-KR" altLang="en-US" dirty="0"/>
              <a:t>페이스북</a:t>
            </a:r>
            <a:r>
              <a:rPr lang="en-US" altLang="ko-KR" dirty="0"/>
              <a:t>, </a:t>
            </a:r>
            <a:r>
              <a:rPr lang="ko-KR" altLang="en-US" dirty="0"/>
              <a:t>트위터 등</a:t>
            </a:r>
            <a:r>
              <a:rPr lang="en-US" altLang="ko-KR" dirty="0"/>
              <a:t>)</a:t>
            </a:r>
            <a:r>
              <a:rPr lang="ko-KR" altLang="en-US" dirty="0"/>
              <a:t>도 </a:t>
            </a:r>
            <a:r>
              <a:rPr lang="en-US" altLang="ko-KR" dirty="0"/>
              <a:t>C++</a:t>
            </a:r>
            <a:r>
              <a:rPr lang="ko-KR" altLang="en-US" dirty="0"/>
              <a:t>로 웹 서버를 개발하지 않고</a:t>
            </a:r>
            <a:endParaRPr lang="en-US" altLang="ko-KR" dirty="0"/>
          </a:p>
          <a:p>
            <a:pPr lvl="2"/>
            <a:r>
              <a:rPr lang="en-US" altLang="ko-KR" dirty="0"/>
              <a:t>PHP, </a:t>
            </a:r>
            <a:r>
              <a:rPr lang="ko-KR" altLang="en-US" dirty="0"/>
              <a:t>자바</a:t>
            </a:r>
            <a:r>
              <a:rPr lang="en-US" altLang="ko-KR" dirty="0"/>
              <a:t>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, Node.js </a:t>
            </a:r>
            <a:r>
              <a:rPr lang="ko-KR" altLang="en-US" dirty="0"/>
              <a:t>등 프로그래밍 언어로 개발</a:t>
            </a:r>
            <a:endParaRPr lang="en-US" altLang="ko-KR" dirty="0"/>
          </a:p>
          <a:p>
            <a:pPr lvl="2"/>
            <a:r>
              <a:rPr lang="ko-KR" altLang="en-US" dirty="0"/>
              <a:t>프로그래밍 언어 자체는 느리지만 큰 의미가 없다고 판단해 개발 속도와 유지 </a:t>
            </a:r>
            <a:endParaRPr lang="en-US" altLang="ko-KR" dirty="0"/>
          </a:p>
          <a:p>
            <a:pPr lvl="2"/>
            <a:r>
              <a:rPr lang="ko-KR" altLang="en-US" dirty="0"/>
              <a:t>보수성이 좋은 프로그래밍 언어를 사용</a:t>
            </a:r>
            <a:endParaRPr lang="en-US" altLang="ko-KR" dirty="0"/>
          </a:p>
          <a:p>
            <a:pPr lvl="2"/>
            <a:r>
              <a:rPr lang="ko-KR" altLang="en-US" dirty="0"/>
              <a:t>자바스크립트 프로그래밍 언어는 </a:t>
            </a:r>
            <a:r>
              <a:rPr lang="en-US" altLang="ko-KR" dirty="0"/>
              <a:t>C++, </a:t>
            </a:r>
            <a:r>
              <a:rPr lang="ko-KR" altLang="en-US" dirty="0"/>
              <a:t>자바보다 느리지만 </a:t>
            </a:r>
            <a:r>
              <a:rPr lang="en-US" altLang="ko-KR" dirty="0"/>
              <a:t>Node.js</a:t>
            </a:r>
            <a:r>
              <a:rPr lang="ko-KR" altLang="en-US" dirty="0"/>
              <a:t>를 사용하면 </a:t>
            </a:r>
            <a:endParaRPr lang="en-US" altLang="ko-KR" dirty="0"/>
          </a:p>
          <a:p>
            <a:pPr lvl="2"/>
            <a:r>
              <a:rPr lang="ko-KR" altLang="en-US" dirty="0"/>
              <a:t>손쉽게 비동기 처리를 구현하여 빠른 처리가 가능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462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여러 파일을 비동기적으로 읽기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7" y="1131590"/>
            <a:ext cx="5544616" cy="2688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85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57" y="1221600"/>
            <a:ext cx="5264944" cy="3064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9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/>
              <a:t>파일 쓰기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9-9] </a:t>
            </a:r>
            <a:r>
              <a:rPr lang="ko-KR" altLang="en-US"/>
              <a:t>동기적으로 파일 쓰기</a:t>
            </a:r>
            <a:endParaRPr lang="en-US" altLang="ko-KR"/>
          </a:p>
          <a:p>
            <a:pPr lvl="2"/>
            <a:r>
              <a:rPr lang="en-US" altLang="ko-KR"/>
              <a:t>fs.writeFileSync ( ) </a:t>
            </a:r>
            <a:r>
              <a:rPr lang="ko-KR" altLang="en-US"/>
              <a:t>메소드를 사용해 동기적으로 파일을 씀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6" y="1100981"/>
            <a:ext cx="4099235" cy="103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86"/>
          <a:stretch/>
        </p:blipFill>
        <p:spPr bwMode="auto">
          <a:xfrm>
            <a:off x="699375" y="3117892"/>
            <a:ext cx="4417371" cy="147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96" y="3913887"/>
            <a:ext cx="2682298" cy="879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628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9-10] </a:t>
            </a:r>
            <a:r>
              <a:rPr lang="ko-KR" altLang="en-US"/>
              <a:t>비동기적으로 파일 쓰기</a:t>
            </a:r>
            <a:endParaRPr lang="en-US" altLang="ko-KR"/>
          </a:p>
          <a:p>
            <a:pPr lvl="2"/>
            <a:r>
              <a:rPr lang="en-US" altLang="ko-KR"/>
              <a:t>fs.writeFile ( ) </a:t>
            </a:r>
            <a:r>
              <a:rPr lang="ko-KR" altLang="en-US"/>
              <a:t>메소드를 사용해 비동기적으로 파일을 씀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5" y="1563638"/>
            <a:ext cx="5517811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719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내용 </a:t>
            </a:r>
            <a:endParaRPr lang="en-US" altLang="ko-KR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전역 변수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process </a:t>
            </a:r>
            <a:r>
              <a:rPr lang="ko-KR" altLang="en-US" sz="1600" dirty="0"/>
              <a:t>객체의 속성과 이벤트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process </a:t>
            </a:r>
            <a:r>
              <a:rPr lang="ko-KR" altLang="en-US" sz="1600" dirty="0"/>
              <a:t>객체와 이벤트 개요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os</a:t>
            </a:r>
            <a:r>
              <a:rPr lang="en-US" altLang="ko-KR" sz="1600" dirty="0"/>
              <a:t>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url</a:t>
            </a:r>
            <a:r>
              <a:rPr lang="en-US" altLang="ko-KR" sz="1600" dirty="0"/>
              <a:t>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File System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노드 패키지 매니저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request </a:t>
            </a:r>
            <a:r>
              <a:rPr lang="ko-KR" altLang="en-US" sz="1600" dirty="0"/>
              <a:t>모듈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cheerio </a:t>
            </a:r>
            <a:r>
              <a:rPr lang="ko-KR" altLang="en-US" sz="1600" dirty="0"/>
              <a:t>모듈 </a:t>
            </a:r>
            <a:endParaRPr lang="en-US" altLang="ko-KR" sz="1600" dirty="0"/>
          </a:p>
          <a:p>
            <a:pPr marL="553634" lvl="1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async </a:t>
            </a:r>
            <a:r>
              <a:rPr lang="ko-KR" altLang="en-US" sz="1600" dirty="0"/>
              <a:t>모듈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9230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파일 처리와 예외 처리</a:t>
            </a:r>
            <a:endParaRPr lang="en-US" altLang="ko-KR" dirty="0"/>
          </a:p>
          <a:p>
            <a:pPr lvl="2"/>
            <a:r>
              <a:rPr lang="ko-KR" altLang="en-US" dirty="0"/>
              <a:t>동기 코드 예외처리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try catch </a:t>
            </a:r>
            <a:r>
              <a:rPr lang="ko-KR" altLang="en-US" dirty="0"/>
              <a:t>구문</a:t>
            </a:r>
            <a:endParaRPr lang="en-US" altLang="ko-KR" dirty="0"/>
          </a:p>
          <a:p>
            <a:pPr lvl="2"/>
            <a:r>
              <a:rPr lang="ko-KR" altLang="en-US" dirty="0"/>
              <a:t>비동기 코드 예외처리 </a:t>
            </a:r>
            <a:r>
              <a:rPr lang="en-US" altLang="ko-KR" dirty="0"/>
              <a:t>:</a:t>
            </a:r>
            <a:r>
              <a:rPr lang="ko-KR" altLang="en-US" dirty="0"/>
              <a:t> 콜백함수 첫 번째 매개 변수 </a:t>
            </a:r>
            <a:r>
              <a:rPr lang="en-US" altLang="ko-KR" dirty="0"/>
              <a:t>error</a:t>
            </a:r>
            <a:r>
              <a:rPr lang="ko-KR" altLang="en-US" dirty="0"/>
              <a:t> 활용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9-11] </a:t>
            </a:r>
            <a:r>
              <a:rPr lang="ko-KR" altLang="en-US" dirty="0"/>
              <a:t>동기 코드 예외 처리</a:t>
            </a:r>
            <a:endParaRPr lang="en-US" altLang="ko-KR" dirty="0"/>
          </a:p>
          <a:p>
            <a:pPr lvl="2"/>
            <a:r>
              <a:rPr lang="en-US" altLang="ko-KR" dirty="0" err="1"/>
              <a:t>fs.readFileSync</a:t>
            </a:r>
            <a:r>
              <a:rPr lang="en-US" altLang="ko-KR" dirty="0"/>
              <a:t>( ) </a:t>
            </a:r>
            <a:r>
              <a:rPr lang="ko-KR" altLang="en-US" dirty="0"/>
              <a:t>메소드를 사용</a:t>
            </a:r>
            <a:r>
              <a:rPr lang="en-US" altLang="ko-KR" dirty="0"/>
              <a:t>. </a:t>
            </a:r>
            <a:r>
              <a:rPr lang="ko-KR" altLang="en-US" dirty="0"/>
              <a:t>없는 파일을 지정해 강제로 예외를 발생시킴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643757"/>
            <a:ext cx="3960440" cy="247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678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80" y="892582"/>
            <a:ext cx="4976304" cy="3479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863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9-12] </a:t>
            </a:r>
            <a:r>
              <a:rPr lang="ko-KR" altLang="en-US"/>
              <a:t>비동기 코드 예외 처리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6.</a:t>
            </a:r>
            <a:r>
              <a:rPr lang="ko-KR" altLang="en-US"/>
              <a:t> </a:t>
            </a:r>
            <a:r>
              <a:rPr lang="en-US" altLang="ko-KR"/>
              <a:t>File System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2" y="1059582"/>
            <a:ext cx="430272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190" y="3330332"/>
            <a:ext cx="4437112" cy="150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208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과거의 프로그래밍 언어들은 외부 모듈 설치가 어려웠음</a:t>
            </a:r>
            <a:endParaRPr lang="en-US" altLang="ko-KR" dirty="0"/>
          </a:p>
          <a:p>
            <a:pPr lvl="2"/>
            <a:r>
              <a:rPr lang="ko-KR" altLang="en-US" dirty="0"/>
              <a:t>현재는 ‘패키지 매니저’ 모듈 관리 프로그램을 사용해 모듈을 쉽게 설치하고 </a:t>
            </a:r>
            <a:r>
              <a:rPr lang="ko-KR" altLang="en-US" dirty="0" err="1"/>
              <a:t>활용가능함</a:t>
            </a:r>
            <a:endParaRPr lang="en-US" altLang="ko-KR" dirty="0"/>
          </a:p>
          <a:p>
            <a:pPr lvl="2"/>
            <a:r>
              <a:rPr lang="en-US" altLang="ko-KR" dirty="0"/>
              <a:t>Node.js</a:t>
            </a:r>
            <a:r>
              <a:rPr lang="ko-KR" altLang="en-US" dirty="0"/>
              <a:t>는 </a:t>
            </a:r>
            <a:r>
              <a:rPr lang="en-US" altLang="ko-KR" dirty="0"/>
              <a:t>npm(Node.js Package Manager) </a:t>
            </a:r>
            <a:r>
              <a:rPr lang="ko-KR" altLang="en-US" dirty="0"/>
              <a:t>패키지 매니저 사용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94" y="2171357"/>
            <a:ext cx="3826012" cy="226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68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npm</a:t>
            </a:r>
            <a:r>
              <a:rPr lang="ko-KR" altLang="en-US"/>
              <a:t>을 이용한 외부 모듈 설치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r>
              <a:rPr lang="ko-KR" altLang="en-US"/>
              <a:t>명령어 뒤에 </a:t>
            </a:r>
            <a:r>
              <a:rPr lang="en-US" altLang="ko-KR"/>
              <a:t>@ </a:t>
            </a:r>
            <a:r>
              <a:rPr lang="ko-KR" altLang="en-US"/>
              <a:t>기호를 사용하면 원하는 버전을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7.</a:t>
            </a:r>
            <a:r>
              <a:rPr lang="ko-KR" altLang="en-US"/>
              <a:t> 노드 패키지 매니저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31590"/>
            <a:ext cx="4819871" cy="670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2799975"/>
            <a:ext cx="4819871" cy="102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7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/>
              <a:t>웹 요청을 쉽게 만들어 주는 모듈로 외부 모듈임</a:t>
            </a:r>
            <a:endParaRPr lang="en-US" altLang="ko-KR"/>
          </a:p>
          <a:p>
            <a:pPr lvl="1"/>
            <a:r>
              <a:rPr lang="ko-KR" altLang="en-US"/>
              <a:t>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0" y="1419622"/>
            <a:ext cx="5200650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40" y="2130822"/>
            <a:ext cx="5222081" cy="97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675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454" y="1131590"/>
            <a:ext cx="4941093" cy="3214688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772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9-13] request </a:t>
            </a:r>
            <a:r>
              <a:rPr lang="ko-KR" altLang="en-US"/>
              <a:t>모듈</a:t>
            </a:r>
            <a:endParaRPr lang="en-US" altLang="ko-KR"/>
          </a:p>
          <a:p>
            <a:pPr lvl="2"/>
            <a:r>
              <a:rPr lang="ko-KR" altLang="en-US"/>
              <a:t>한빛미디어에서 새로 나온 책 목록</a:t>
            </a:r>
            <a:endParaRPr lang="en-US" altLang="ko-KR"/>
          </a:p>
          <a:p>
            <a:pPr lvl="1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784" y="1521640"/>
            <a:ext cx="4261664" cy="264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290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 실행 전에 </a:t>
            </a:r>
            <a:r>
              <a:rPr lang="en-US" altLang="ko-KR"/>
              <a:t>npm install request </a:t>
            </a:r>
            <a:r>
              <a:rPr lang="ko-KR" altLang="en-US"/>
              <a:t>명령어를 실행해서 </a:t>
            </a:r>
            <a:r>
              <a:rPr lang="en-US" altLang="ko-KR"/>
              <a:t>request </a:t>
            </a:r>
            <a:r>
              <a:rPr lang="ko-KR" altLang="en-US"/>
              <a:t>모듈을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66" y="1545636"/>
            <a:ext cx="4116065" cy="175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3430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/>
              <a:t>코드를 실행하면 웹 페이지의 소스 코드를 긁어 와서 출력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8.</a:t>
            </a:r>
            <a:r>
              <a:rPr lang="ko-KR" altLang="en-US"/>
              <a:t> </a:t>
            </a:r>
            <a:r>
              <a:rPr lang="en-US" altLang="ko-KR"/>
              <a:t>request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760" y="1203598"/>
            <a:ext cx="4320480" cy="3674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885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전역 변수</a:t>
            </a:r>
            <a:r>
              <a:rPr lang="en-US" altLang="ko-KR" dirty="0"/>
              <a:t>, </a:t>
            </a:r>
            <a:r>
              <a:rPr lang="ko-KR" altLang="en-US" dirty="0"/>
              <a:t>전역 함수</a:t>
            </a:r>
            <a:r>
              <a:rPr lang="en-US" altLang="ko-KR" dirty="0"/>
              <a:t>, </a:t>
            </a:r>
            <a:r>
              <a:rPr lang="ko-KR" altLang="en-US" dirty="0"/>
              <a:t>전역 객체 </a:t>
            </a:r>
            <a:r>
              <a:rPr lang="en-US" altLang="ko-KR" dirty="0"/>
              <a:t>: </a:t>
            </a:r>
            <a:r>
              <a:rPr lang="ko-KR" altLang="en-US" dirty="0"/>
              <a:t>모든 곳에서 사용할 수 있는 들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9-1] __filename</a:t>
            </a:r>
            <a:r>
              <a:rPr lang="ko-KR" altLang="en-US" dirty="0"/>
              <a:t>과 </a:t>
            </a:r>
            <a:r>
              <a:rPr lang="en-US" altLang="ko-KR" dirty="0"/>
              <a:t>__</a:t>
            </a:r>
            <a:r>
              <a:rPr lang="en-US" altLang="ko-KR" dirty="0" err="1"/>
              <a:t>dirname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</a:t>
            </a:r>
            <a:r>
              <a:rPr lang="ko-KR" altLang="en-US"/>
              <a:t> 전역 변수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31589"/>
            <a:ext cx="3892370" cy="127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87" y="3155299"/>
            <a:ext cx="4280481" cy="143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request </a:t>
            </a:r>
            <a:r>
              <a:rPr lang="ko-KR" altLang="en-US"/>
              <a:t>모듈로 가져온 웹 페이지는 단순한 </a:t>
            </a:r>
            <a:r>
              <a:rPr lang="en-US" altLang="ko-KR"/>
              <a:t>HTML </a:t>
            </a:r>
            <a:r>
              <a:rPr lang="ko-KR" altLang="en-US"/>
              <a:t>문자열임</a:t>
            </a:r>
            <a:endParaRPr lang="en-US" altLang="ko-KR"/>
          </a:p>
          <a:p>
            <a:pPr lvl="2"/>
            <a:r>
              <a:rPr lang="ko-KR" altLang="en-US"/>
              <a:t>  여기에서 원하는 정보를 추출해야 단순한 ‘데이터</a:t>
            </a:r>
            <a:r>
              <a:rPr lang="en-US" altLang="ko-KR"/>
              <a:t>’</a:t>
            </a:r>
            <a:r>
              <a:rPr lang="ko-KR" altLang="en-US"/>
              <a:t>가 ‘정보</a:t>
            </a:r>
            <a:r>
              <a:rPr lang="en-US" altLang="ko-KR"/>
              <a:t>’</a:t>
            </a:r>
            <a:r>
              <a:rPr lang="ko-KR" altLang="en-US"/>
              <a:t>가 됨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파싱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</a:t>
            </a:r>
            <a:r>
              <a:rPr lang="en-US" altLang="ko-KR"/>
              <a:t>: </a:t>
            </a:r>
            <a:r>
              <a:rPr lang="ko-KR" altLang="en-US"/>
              <a:t>가져온 웹 페이지의 특정 위치에서 손쉽게 데이터를 추출</a:t>
            </a:r>
            <a:endParaRPr lang="en-US" altLang="ko-KR"/>
          </a:p>
          <a:p>
            <a:pPr lvl="2"/>
            <a:r>
              <a:rPr lang="en-US" altLang="ko-KR"/>
              <a:t>cheerio </a:t>
            </a:r>
            <a:r>
              <a:rPr lang="ko-KR" altLang="en-US"/>
              <a:t>모듈 설치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18" y="2715766"/>
            <a:ext cx="5214938" cy="59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7" y="3265989"/>
            <a:ext cx="5257800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691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8988" y="1166812"/>
            <a:ext cx="4960025" cy="3214688"/>
          </a:xfrm>
        </p:spPr>
      </p:pic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087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9-14] cheerio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9-13]</a:t>
            </a:r>
            <a:r>
              <a:rPr lang="ko-KR" altLang="en-US" dirty="0"/>
              <a:t>에서 가져온 </a:t>
            </a:r>
            <a:r>
              <a:rPr lang="ko-KR" altLang="en-US" dirty="0" err="1"/>
              <a:t>한빛미디어의</a:t>
            </a:r>
            <a:r>
              <a:rPr lang="ko-KR" altLang="en-US" dirty="0"/>
              <a:t> 새로 나온 책 페이지를 파싱</a:t>
            </a:r>
            <a:r>
              <a:rPr lang="en-US" altLang="ko-KR" dirty="0"/>
              <a:t>(</a:t>
            </a:r>
            <a:r>
              <a:rPr lang="ko-KR" altLang="en-US" dirty="0"/>
              <a:t>분석</a:t>
            </a:r>
            <a:r>
              <a:rPr lang="en-US" altLang="ko-KR" dirty="0"/>
              <a:t>)</a:t>
            </a:r>
            <a:r>
              <a:rPr lang="ko-KR" altLang="en-US" dirty="0"/>
              <a:t>해서 책 제목과 저자를 출력하기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08" y="1853334"/>
            <a:ext cx="3395184" cy="197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08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ko-KR" altLang="en-US" dirty="0"/>
              <a:t>저자가 여러 명일 때도 있으므로 쉼표로 분리하는 코드로 작성</a:t>
            </a:r>
            <a:endParaRPr lang="en-US" altLang="ko-KR" dirty="0"/>
          </a:p>
          <a:p>
            <a:pPr lvl="2"/>
            <a:r>
              <a:rPr lang="ko-KR" altLang="en-US" dirty="0"/>
              <a:t>실행하기 전에 </a:t>
            </a:r>
            <a:r>
              <a:rPr lang="en-US" altLang="ko-KR" dirty="0" err="1"/>
              <a:t>npm</a:t>
            </a:r>
            <a:r>
              <a:rPr lang="en-US" altLang="ko-KR" dirty="0"/>
              <a:t> install cheerio </a:t>
            </a:r>
            <a:r>
              <a:rPr lang="ko-KR" altLang="en-US" dirty="0"/>
              <a:t>명령을 실행해 모듈을 설함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734DF4-6BBB-404C-960B-D3AFFF32EF68}"/>
              </a:ext>
            </a:extLst>
          </p:cNvPr>
          <p:cNvGrpSpPr/>
          <p:nvPr/>
        </p:nvGrpSpPr>
        <p:grpSpPr>
          <a:xfrm>
            <a:off x="1484784" y="1419622"/>
            <a:ext cx="3888432" cy="3565492"/>
            <a:chOff x="260648" y="1419622"/>
            <a:chExt cx="3888432" cy="3565492"/>
          </a:xfrm>
        </p:grpSpPr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648" y="1419622"/>
              <a:ext cx="3888432" cy="2611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28" y="4009992"/>
              <a:ext cx="3816610" cy="975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7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9.</a:t>
            </a:r>
            <a:r>
              <a:rPr lang="ko-KR" altLang="en-US"/>
              <a:t> </a:t>
            </a:r>
            <a:r>
              <a:rPr lang="en-US" altLang="ko-KR"/>
              <a:t>cheerio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7" y="940870"/>
            <a:ext cx="4167513" cy="2052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898" y="2193708"/>
            <a:ext cx="4029484" cy="203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4422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async </a:t>
            </a:r>
            <a:r>
              <a:rPr lang="ko-KR" altLang="en-US"/>
              <a:t>모듈 설치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" y="1125411"/>
            <a:ext cx="4894989" cy="53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8" y="1723941"/>
            <a:ext cx="5131292" cy="9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2" y="2760883"/>
            <a:ext cx="3587764" cy="233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897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9-15] async </a:t>
            </a:r>
            <a:r>
              <a:rPr lang="ko-KR" altLang="en-US" dirty="0"/>
              <a:t>모듈의 </a:t>
            </a:r>
            <a:r>
              <a:rPr lang="en-US" altLang="ko-KR" dirty="0"/>
              <a:t>parallel( ) </a:t>
            </a:r>
            <a:r>
              <a:rPr lang="ko-KR" altLang="en-US" dirty="0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1 </a:t>
            </a:r>
            <a:r>
              <a:rPr lang="ko-KR" altLang="en-US" dirty="0"/>
              <a:t>문제 확인하기 </a:t>
            </a:r>
            <a:r>
              <a:rPr lang="en-US" altLang="ko-KR" dirty="0"/>
              <a:t>: </a:t>
            </a:r>
            <a:r>
              <a:rPr lang="ko-KR" altLang="en-US" dirty="0"/>
              <a:t>비동기 처리를 많이 하면 ‘</a:t>
            </a:r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ko-KR" altLang="en-US" dirty="0" err="1"/>
              <a:t>지옥’이</a:t>
            </a:r>
            <a:r>
              <a:rPr lang="ko-KR" altLang="en-US" dirty="0"/>
              <a:t> 발생 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ko-KR" altLang="en-US" dirty="0"/>
              <a:t> 지옥은 </a:t>
            </a:r>
            <a:r>
              <a:rPr lang="ko-KR" altLang="en-US" dirty="0" err="1"/>
              <a:t>콜백</a:t>
            </a:r>
            <a:r>
              <a:rPr lang="ko-KR" altLang="en-US" dirty="0"/>
              <a:t> 함수를 여러 개 들여쓰기 하여 코드를 보기 힘든 상태를 의미</a:t>
            </a:r>
            <a:r>
              <a:rPr lang="en-US" altLang="ko-KR" dirty="0"/>
              <a:t>)</a:t>
            </a:r>
          </a:p>
          <a:p>
            <a:pPr lvl="2"/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923678"/>
            <a:ext cx="4536504" cy="302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1473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2 </a:t>
            </a:r>
            <a:r>
              <a:rPr lang="ko-KR" altLang="en-US"/>
              <a:t>문서 확인하기 </a:t>
            </a:r>
            <a:r>
              <a:rPr lang="en-US" altLang="ko-KR"/>
              <a:t>: parallel ( ) </a:t>
            </a:r>
            <a:r>
              <a:rPr lang="ko-KR" altLang="en-US"/>
              <a:t>메소드는 병렬 처리를 쉽게 할 수 있게함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56" y="1344889"/>
            <a:ext cx="3672873" cy="248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b="1573"/>
          <a:stretch/>
        </p:blipFill>
        <p:spPr bwMode="auto">
          <a:xfrm>
            <a:off x="2996952" y="2427735"/>
            <a:ext cx="354284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509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US" altLang="ko-KR"/>
              <a:t>parallel ( ) </a:t>
            </a:r>
            <a:r>
              <a:rPr lang="ko-KR" altLang="en-US"/>
              <a:t>메소드 </a:t>
            </a:r>
            <a:r>
              <a:rPr lang="en-US" altLang="ko-KR"/>
              <a:t>: </a:t>
            </a:r>
            <a:r>
              <a:rPr lang="ko-KR" altLang="en-US"/>
              <a:t>콜백 지옥 해결</a:t>
            </a:r>
            <a:endParaRPr lang="ko-KR" altLang="en-US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10. async </a:t>
            </a:r>
            <a:r>
              <a:rPr lang="ko-KR" altLang="en-US"/>
              <a:t>모듈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60" y="1131590"/>
            <a:ext cx="4273279" cy="358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6335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는 </a:t>
            </a:r>
            <a:r>
              <a:rPr lang="en-US" altLang="ko-KR"/>
              <a:t>process </a:t>
            </a:r>
            <a:r>
              <a:rPr lang="ko-KR" altLang="en-US"/>
              <a:t>전역 객체를 제공</a:t>
            </a:r>
            <a:r>
              <a:rPr lang="en-US" altLang="ko-KR"/>
              <a:t>	</a:t>
            </a:r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객체는 프로세스 정보를 제공하며</a:t>
            </a:r>
            <a:r>
              <a:rPr lang="en-US" altLang="ko-KR"/>
              <a:t>, </a:t>
            </a:r>
            <a:r>
              <a:rPr lang="ko-KR" altLang="en-US"/>
              <a:t>제어할 수 있게 하는 객체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87" y="1768486"/>
            <a:ext cx="3068204" cy="181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303" y="1779896"/>
            <a:ext cx="3048110" cy="1136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95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[</a:t>
            </a:r>
            <a:r>
              <a:rPr lang="ko-KR" altLang="en-US"/>
              <a:t>예제 </a:t>
            </a:r>
            <a:r>
              <a:rPr lang="en-US" altLang="ko-KR"/>
              <a:t>9-2] process </a:t>
            </a:r>
            <a:r>
              <a:rPr lang="ko-KR" altLang="en-US"/>
              <a:t>객체의 속성과 메소드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6" y="1106511"/>
            <a:ext cx="4968552" cy="385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497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객체의 속성과 이벤트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654536"/>
            <a:ext cx="4057114" cy="2565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52" y="2355726"/>
            <a:ext cx="3705100" cy="239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46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/>
              <a:t>Node.js</a:t>
            </a:r>
            <a:r>
              <a:rPr lang="ko-KR" altLang="en-US"/>
              <a:t>의 이벤트 연결 메소드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en-US" altLang="ko-KR"/>
              <a:t>process </a:t>
            </a:r>
            <a:r>
              <a:rPr lang="ko-KR" altLang="en-US"/>
              <a:t>객체의 이벤트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61" y="1059582"/>
            <a:ext cx="376796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04" y="2818330"/>
            <a:ext cx="3708102" cy="119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82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9-3] process </a:t>
            </a:r>
            <a:r>
              <a:rPr lang="ko-KR" altLang="en-US" dirty="0"/>
              <a:t>객체의 이벤트</a:t>
            </a:r>
            <a:endParaRPr lang="en-US" altLang="ko-KR" dirty="0"/>
          </a:p>
          <a:p>
            <a:pPr lvl="2"/>
            <a:r>
              <a:rPr lang="en-US" altLang="ko-KR" dirty="0"/>
              <a:t>process </a:t>
            </a:r>
            <a:r>
              <a:rPr lang="ko-KR" altLang="en-US" dirty="0"/>
              <a:t>객체에 </a:t>
            </a:r>
            <a:r>
              <a:rPr lang="en-US" altLang="ko-KR" dirty="0"/>
              <a:t>exit </a:t>
            </a:r>
            <a:r>
              <a:rPr lang="ko-KR" altLang="en-US" dirty="0"/>
              <a:t>이벤트와 </a:t>
            </a:r>
            <a:r>
              <a:rPr lang="en-US" altLang="ko-KR" dirty="0" err="1"/>
              <a:t>uncaughtException</a:t>
            </a:r>
            <a:r>
              <a:rPr lang="en-US" altLang="ko-KR" dirty="0"/>
              <a:t> </a:t>
            </a:r>
            <a:r>
              <a:rPr lang="ko-KR" altLang="en-US" dirty="0"/>
              <a:t>이벤트 연결</a:t>
            </a:r>
            <a:endParaRPr lang="en-US" altLang="ko-KR" dirty="0"/>
          </a:p>
          <a:p>
            <a:pPr lvl="2"/>
            <a:r>
              <a:rPr lang="ko-KR" altLang="en-US" dirty="0"/>
              <a:t>이후에 예외를 강제로 발생시켜 이벤트가 발생하는지 확인</a:t>
            </a:r>
            <a:endParaRPr lang="en-US" altLang="ko-KR" dirty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process </a:t>
            </a:r>
            <a:r>
              <a:rPr lang="ko-KR" altLang="en-US"/>
              <a:t>객체와 이벤트 개요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2" y="1779662"/>
            <a:ext cx="4520984" cy="320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999393"/>
      </p:ext>
    </p:extLst>
  </p:cSld>
  <p:clrMapOvr>
    <a:masterClrMapping/>
  </p:clrMapOvr>
</p:sld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1542</TotalTime>
  <Words>1050</Words>
  <Application>Microsoft Office PowerPoint</Application>
  <PresentationFormat>사용자 지정</PresentationFormat>
  <Paragraphs>179</Paragraphs>
  <Slides>49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HY견고딕</vt:lpstr>
      <vt:lpstr>HY헤드라인M</vt:lpstr>
      <vt:lpstr>돋움</vt:lpstr>
      <vt:lpstr>맑은 고딕</vt:lpstr>
      <vt:lpstr>Arial</vt:lpstr>
      <vt:lpstr>Wingdings</vt:lpstr>
      <vt:lpstr>1_마스터</vt:lpstr>
      <vt:lpstr>Node.js 기본</vt:lpstr>
      <vt:lpstr>PowerPoint 프레젠테이션</vt:lpstr>
      <vt:lpstr>PowerPoint 프레젠테이션</vt:lpstr>
      <vt:lpstr>1. 전역 변수</vt:lpstr>
      <vt:lpstr>2. process 객체의 속성과 이벤트</vt:lpstr>
      <vt:lpstr>2. process 객체의 속성과 이벤트</vt:lpstr>
      <vt:lpstr>2. process 객체의 속성과 이벤트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3. process 객체와 이벤트 개요</vt:lpstr>
      <vt:lpstr>4. os 모듈</vt:lpstr>
      <vt:lpstr>4. os 모듈</vt:lpstr>
      <vt:lpstr>4. os 모듈</vt:lpstr>
      <vt:lpstr>4. os 모듈</vt:lpstr>
      <vt:lpstr>5. url 모듈</vt:lpstr>
      <vt:lpstr>5. url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6. File System 모듈</vt:lpstr>
      <vt:lpstr>7. 노드 패키지 매니저</vt:lpstr>
      <vt:lpstr>7. 노드 패키지 매니저</vt:lpstr>
      <vt:lpstr>8. request 모듈</vt:lpstr>
      <vt:lpstr>8. request 모듈</vt:lpstr>
      <vt:lpstr>8. request 모듈</vt:lpstr>
      <vt:lpstr>8. request 모듈</vt:lpstr>
      <vt:lpstr>8. request 모듈</vt:lpstr>
      <vt:lpstr>9. cheerio 모듈</vt:lpstr>
      <vt:lpstr>9. cheerio 모듈</vt:lpstr>
      <vt:lpstr>9. cheerio 모듈</vt:lpstr>
      <vt:lpstr>9. cheerio 모듈</vt:lpstr>
      <vt:lpstr>9. cheerio 모듈</vt:lpstr>
      <vt:lpstr>10. async 모듈</vt:lpstr>
      <vt:lpstr>10. async 모듈</vt:lpstr>
      <vt:lpstr>10. async 모듈</vt:lpstr>
      <vt:lpstr>10. async 모듈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Kim Sungmu</cp:lastModifiedBy>
  <cp:revision>363</cp:revision>
  <dcterms:created xsi:type="dcterms:W3CDTF">2011-01-05T15:14:06Z</dcterms:created>
  <dcterms:modified xsi:type="dcterms:W3CDTF">2022-03-14T05:39:00Z</dcterms:modified>
</cp:coreProperties>
</file>